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3"/>
  </p:notesMasterIdLst>
  <p:sldIdLst>
    <p:sldId id="256" r:id="rId5"/>
    <p:sldId id="257" r:id="rId6"/>
    <p:sldId id="264" r:id="rId7"/>
    <p:sldId id="258" r:id="rId8"/>
    <p:sldId id="265" r:id="rId9"/>
    <p:sldId id="266" r:id="rId10"/>
    <p:sldId id="267" r:id="rId11"/>
    <p:sldId id="283" r:id="rId12"/>
    <p:sldId id="259" r:id="rId13"/>
    <p:sldId id="268" r:id="rId14"/>
    <p:sldId id="270" r:id="rId15"/>
    <p:sldId id="260" r:id="rId16"/>
    <p:sldId id="261" r:id="rId17"/>
    <p:sldId id="269" r:id="rId18"/>
    <p:sldId id="271" r:id="rId19"/>
    <p:sldId id="262" r:id="rId20"/>
    <p:sldId id="263"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9E5F21-8594-4288-87C0-06B4AC655E37}">
          <p14:sldIdLst>
            <p14:sldId id="256"/>
            <p14:sldId id="257"/>
            <p14:sldId id="264"/>
            <p14:sldId id="258"/>
            <p14:sldId id="265"/>
            <p14:sldId id="266"/>
            <p14:sldId id="267"/>
            <p14:sldId id="283"/>
            <p14:sldId id="259"/>
            <p14:sldId id="268"/>
            <p14:sldId id="270"/>
          </p14:sldIdLst>
        </p14:section>
        <p14:section name="Untitled Section" id="{BED80BE7-BCB3-4FD3-9048-33F4A69C23A3}">
          <p14:sldIdLst>
            <p14:sldId id="260"/>
            <p14:sldId id="261"/>
            <p14:sldId id="269"/>
            <p14:sldId id="271"/>
            <p14:sldId id="262"/>
            <p14:sldId id="263"/>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371" autoAdjust="0"/>
  </p:normalViewPr>
  <p:slideViewPr>
    <p:cSldViewPr>
      <p:cViewPr varScale="1">
        <p:scale>
          <a:sx n="75" d="100"/>
          <a:sy n="75" d="100"/>
        </p:scale>
        <p:origin x="462" y="72"/>
      </p:cViewPr>
      <p:guideLst>
        <p:guide orient="horz" pos="2160"/>
        <p:guide pos="288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19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7DF84-FC5A-4103-B551-ACFA79456B1F}" type="datetimeFigureOut">
              <a:rPr lang="en-US" smtClean="0"/>
              <a:t>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AE8E5-C767-4688-A8B9-E0FEE0882746}" type="slidenum">
              <a:rPr lang="en-US" smtClean="0"/>
              <a:t>‹#›</a:t>
            </a:fld>
            <a:endParaRPr lang="en-US"/>
          </a:p>
        </p:txBody>
      </p:sp>
    </p:spTree>
    <p:extLst>
      <p:ext uri="{BB962C8B-B14F-4D97-AF65-F5344CB8AC3E}">
        <p14:creationId xmlns:p14="http://schemas.microsoft.com/office/powerpoint/2010/main" val="1834833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Data trends remain fairly constant……. In 2009 190,000 new cases were expected with only 27,000 anticipated deaths.  Upon first glance it appears that after the advent of PSA testing mortality declines steadily.  Initially this was optimistically attributed to increased detection allowing early intervention; however there is another way to view this data.  There is a drastic spike in prostate cancer incidence that corresponds to national acceptance of PSA testing in the late 80s and early 90s, with its peak in 1992.  This corresponds to a less noticeable spike in the mortality rate, explained simply by an increase in the denominator: more prostate cancer equals more prostate cancer deaths.  However, if we take this spike out of consideration when we look at the effect of PSA on prostate cancer mortality, the reduction in cancer related mortality is much less impressive.  Raising the question of the value of PSA screening.</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DF76B6BC-FF80-46DC-A3D5-46431BB6A13B}" type="slidenum">
              <a:rPr lang="en-US" altLang="en-US">
                <a:solidFill>
                  <a:prstClr val="black"/>
                </a:solidFill>
              </a:rPr>
              <a:pPr eaLnBrk="1" hangingPunct="1"/>
              <a:t>3</a:t>
            </a:fld>
            <a:endParaRPr lang="en-US" altLang="en-US">
              <a:solidFill>
                <a:prstClr val="black"/>
              </a:solidFill>
            </a:endParaRPr>
          </a:p>
        </p:txBody>
      </p:sp>
    </p:spTree>
    <p:extLst>
      <p:ext uri="{BB962C8B-B14F-4D97-AF65-F5344CB8AC3E}">
        <p14:creationId xmlns:p14="http://schemas.microsoft.com/office/powerpoint/2010/main" val="141333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Reminder:  a complete discussion of the US preventative service task force opinion is beyond the scope of this talk…….. However, briefly, the evidence presented here, while not painting screening in a favorable light, is not intended to condemn PSA screening.  However, the most valuable message to be garnered from the Task Force recommendation is a plea for rational, considerate use of the information gained from screening, and that is what I will advocate in my remaining time……</a:t>
            </a:r>
          </a:p>
          <a:p>
            <a:pPr>
              <a:spcBef>
                <a:spcPct val="0"/>
              </a:spcBef>
            </a:pPr>
            <a:endParaRPr lang="en-US" altLang="en-US"/>
          </a:p>
          <a:p>
            <a:pPr>
              <a:spcBef>
                <a:spcPct val="0"/>
              </a:spcBef>
            </a:pPr>
            <a:r>
              <a:rPr lang="en-US" altLang="en-US"/>
              <a:t>As a clinician I look at this data and conclude that there is either an issue with the screening test, or our treatments aren’t very good.  The discussion of appropriate biomarkers for prostate cancer is another talk entirely, but it is logical to question the oncologic utility of our interventions.  </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11519E81-07FC-429A-AE1A-F199A6743F7A}" type="slidenum">
              <a:rPr lang="en-US" altLang="en-US"/>
              <a:pPr eaLnBrk="1" hangingPunct="1"/>
              <a:t>7</a:t>
            </a:fld>
            <a:endParaRPr lang="en-US" altLang="en-US"/>
          </a:p>
        </p:txBody>
      </p:sp>
    </p:spTree>
    <p:extLst>
      <p:ext uri="{BB962C8B-B14F-4D97-AF65-F5344CB8AC3E}">
        <p14:creationId xmlns:p14="http://schemas.microsoft.com/office/powerpoint/2010/main" val="31738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6C95230F-A853-4432-8A6A-5CC9ACF9115C}" type="slidenum">
              <a:rPr lang="en-US" altLang="en-US">
                <a:solidFill>
                  <a:prstClr val="black"/>
                </a:solidFill>
              </a:rPr>
              <a:pPr eaLnBrk="1" hangingPunct="1"/>
              <a:t>10</a:t>
            </a:fld>
            <a:endParaRPr lang="en-US" altLang="en-US">
              <a:solidFill>
                <a:prstClr val="black"/>
              </a:solidFill>
            </a:endParaRPr>
          </a:p>
        </p:txBody>
      </p:sp>
    </p:spTree>
    <p:extLst>
      <p:ext uri="{BB962C8B-B14F-4D97-AF65-F5344CB8AC3E}">
        <p14:creationId xmlns:p14="http://schemas.microsoft.com/office/powerpoint/2010/main" val="412727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994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39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17D1C55-4AF9-4D25-8786-464069E8101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78393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F0DEC81-36FC-4F00-997B-9E33B9776E4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01283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C9FB6C1-570F-4107-97DE-DF0609DF9DE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274323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994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39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17D1C55-4AF9-4D25-8786-464069E8101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180683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05B6045-5621-473E-8DF7-F5CF8EA58097}"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161238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CD3076A-5B90-48DC-9405-7B748AE96AB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399105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9615FF1-358A-46CF-A1B1-1342DD19000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914213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2155ED31-1A20-425F-ACE5-3403585D8ED0}"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875384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38B1680-09A0-4E39-8D22-EADE25EC0739}"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8401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F998E80E-6405-4945-B155-6985229765C3}"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156423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467A2A5-C2E8-44FD-8D0B-4A7EDFEFEB2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218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05B6045-5621-473E-8DF7-F5CF8EA58097}"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51570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F459DB-0C17-4AB1-BF07-FC745D1AF69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929723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F0DEC81-36FC-4F00-997B-9E33B9776E4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766703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C9FB6C1-570F-4107-97DE-DF0609DF9DE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1223599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994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39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17D1C55-4AF9-4D25-8786-464069E8101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3752203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05B6045-5621-473E-8DF7-F5CF8EA58097}"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508515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CD3076A-5B90-48DC-9405-7B748AE96AB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055048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9615FF1-358A-46CF-A1B1-1342DD19000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565065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2155ED31-1A20-425F-ACE5-3403585D8ED0}"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146377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38B1680-09A0-4E39-8D22-EADE25EC0739}"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858431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F998E80E-6405-4945-B155-6985229765C3}"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79022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CD3076A-5B90-48DC-9405-7B748AE96AB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0565014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467A2A5-C2E8-44FD-8D0B-4A7EDFEFEB2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3413930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F459DB-0C17-4AB1-BF07-FC745D1AF69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3282927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F0DEC81-36FC-4F00-997B-9E33B9776E4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015349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C9FB6C1-570F-4107-97DE-DF0609DF9DE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8929994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994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39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17D1C55-4AF9-4D25-8786-464069E8101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3764711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05B6045-5621-473E-8DF7-F5CF8EA58097}"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0104721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CD3076A-5B90-48DC-9405-7B748AE96ABF}"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2004710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9615FF1-358A-46CF-A1B1-1342DD19000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3827962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2155ED31-1A20-425F-ACE5-3403585D8ED0}"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5852103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38B1680-09A0-4E39-8D22-EADE25EC0739}"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70601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9615FF1-358A-46CF-A1B1-1342DD19000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5224887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F998E80E-6405-4945-B155-6985229765C3}"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255564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467A2A5-C2E8-44FD-8D0B-4A7EDFEFEB2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4352149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F459DB-0C17-4AB1-BF07-FC745D1AF69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9546603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F0DEC81-36FC-4F00-997B-9E33B9776E4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6846811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C9FB6C1-570F-4107-97DE-DF0609DF9DEB}" type="slidenum">
              <a:rPr lang="en-US" altLang="en-US">
                <a:solidFill>
                  <a:srgbClr val="FFFFFF"/>
                </a:solidFill>
              </a:rPr>
              <a:pPr>
                <a:defRPr/>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67753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2155ED31-1A20-425F-ACE5-3403585D8ED0}" type="slidenum">
              <a:rPr lang="en-US" altLang="en-US">
                <a:solidFill>
                  <a:srgbClr val="FFFFFF"/>
                </a:solidFill>
              </a:rPr>
              <a:pPr>
                <a:defRPr/>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1310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38B1680-09A0-4E39-8D22-EADE25EC0739}" type="slidenum">
              <a:rPr lang="en-US" altLang="en-US">
                <a:solidFill>
                  <a:srgbClr val="FFFFFF"/>
                </a:solidFill>
              </a:rPr>
              <a:pPr>
                <a:defRPr/>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25482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F998E80E-6405-4945-B155-6985229765C3}" type="slidenum">
              <a:rPr lang="en-US" altLang="en-US">
                <a:solidFill>
                  <a:srgbClr val="FFFFFF"/>
                </a:solidFill>
              </a:rPr>
              <a:pPr>
                <a:defRPr/>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1552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467A2A5-C2E8-44FD-8D0B-4A7EDFEFEB2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3154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F459DB-0C17-4AB1-BF07-FC745D1AF694}" type="slidenum">
              <a:rPr lang="en-US" altLang="en-US">
                <a:solidFill>
                  <a:srgbClr val="FFFFFF"/>
                </a:solidFill>
              </a:rPr>
              <a:pPr>
                <a:defRPr/>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51734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1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fontAlgn="base">
              <a:spcBef>
                <a:spcPct val="0"/>
              </a:spcBef>
              <a:spcAft>
                <a:spcPct val="0"/>
              </a:spcAft>
              <a:defRPr/>
            </a:pPr>
            <a:fld id="{CE8B4AD5-8F84-4B78-89C8-03B0A802ABED}"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891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1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2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3892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3892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892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892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2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2690135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1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fontAlgn="base">
              <a:spcBef>
                <a:spcPct val="0"/>
              </a:spcBef>
              <a:spcAft>
                <a:spcPct val="0"/>
              </a:spcAft>
              <a:defRPr/>
            </a:pPr>
            <a:fld id="{CE8B4AD5-8F84-4B78-89C8-03B0A802ABED}"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891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1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2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3892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3892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892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892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2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503454626"/>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1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fontAlgn="base">
              <a:spcBef>
                <a:spcPct val="0"/>
              </a:spcBef>
              <a:spcAft>
                <a:spcPct val="0"/>
              </a:spcAft>
              <a:defRPr/>
            </a:pPr>
            <a:fld id="{CE8B4AD5-8F84-4B78-89C8-03B0A802ABED}"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891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1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2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3892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3892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892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892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2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163716779"/>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1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fontAlgn="base">
              <a:spcBef>
                <a:spcPct val="0"/>
              </a:spcBef>
              <a:spcAft>
                <a:spcPct val="0"/>
              </a:spcAft>
              <a:defRPr/>
            </a:pPr>
            <a:fld id="{CE8B4AD5-8F84-4B78-89C8-03B0A802ABED}"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891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1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3892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3892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3892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892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892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ltLang="en-US">
              <a:solidFill>
                <a:srgbClr val="FFFFFF"/>
              </a:solidFill>
            </a:endParaRPr>
          </a:p>
        </p:txBody>
      </p:sp>
      <p:sp>
        <p:nvSpPr>
          <p:cNvPr id="3892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698746722"/>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a:t>CONVERSATIONS ON PROSTATE CANCER</a:t>
            </a:r>
          </a:p>
        </p:txBody>
      </p:sp>
      <p:sp>
        <p:nvSpPr>
          <p:cNvPr id="3" name="Subtitle 2"/>
          <p:cNvSpPr>
            <a:spLocks noGrp="1"/>
          </p:cNvSpPr>
          <p:nvPr>
            <p:ph type="subTitle" sz="quarter" idx="1"/>
          </p:nvPr>
        </p:nvSpPr>
        <p:spPr/>
        <p:txBody>
          <a:bodyPr>
            <a:normAutofit fontScale="85000" lnSpcReduction="20000"/>
          </a:bodyPr>
          <a:lstStyle/>
          <a:p>
            <a:endParaRPr lang="en-US" dirty="0"/>
          </a:p>
          <a:p>
            <a:endParaRPr lang="en-US" dirty="0"/>
          </a:p>
          <a:p>
            <a:r>
              <a:rPr lang="en-US" b="1" dirty="0"/>
              <a:t>HAROLD A. HARVEY, MD</a:t>
            </a:r>
          </a:p>
          <a:p>
            <a:r>
              <a:rPr lang="en-US" b="1" dirty="0"/>
              <a:t>  </a:t>
            </a:r>
          </a:p>
          <a:p>
            <a:endParaRPr lang="en-US" b="1" dirty="0"/>
          </a:p>
          <a:p>
            <a:endParaRPr lang="en-US" b="1" dirty="0"/>
          </a:p>
        </p:txBody>
      </p:sp>
    </p:spTree>
    <p:extLst>
      <p:ext uri="{BB962C8B-B14F-4D97-AF65-F5344CB8AC3E}">
        <p14:creationId xmlns:p14="http://schemas.microsoft.com/office/powerpoint/2010/main" val="131101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7938"/>
            <a:ext cx="9144000" cy="819151"/>
          </a:xfrm>
          <a:prstGeom prst="rect">
            <a:avLst/>
          </a:prstGeom>
          <a:solidFill>
            <a:schemeClr val="accent5">
              <a:lumMod val="25000"/>
            </a:schemeClr>
          </a:solidFill>
          <a:ln w="12700"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u="sng">
              <a:solidFill>
                <a:srgbClr val="FFFFFF"/>
              </a:solidFill>
              <a:latin typeface="Times New Roman" pitchFamily="-111" charset="0"/>
            </a:endParaRPr>
          </a:p>
        </p:txBody>
      </p:sp>
      <p:sp>
        <p:nvSpPr>
          <p:cNvPr id="6" name="Title 1"/>
          <p:cNvSpPr txBox="1">
            <a:spLocks/>
          </p:cNvSpPr>
          <p:nvPr/>
        </p:nvSpPr>
        <p:spPr bwMode="auto">
          <a:xfrm>
            <a:off x="533400" y="17463"/>
            <a:ext cx="8102600" cy="811212"/>
          </a:xfrm>
          <a:prstGeom prst="rect">
            <a:avLst/>
          </a:prstGeom>
          <a:noFill/>
          <a:ln w="12700">
            <a:noFill/>
            <a:miter lim="800000"/>
            <a:headEnd/>
            <a:tailEnd/>
          </a:ln>
          <a:effectLst>
            <a:outerShdw blurRad="63500" dist="53882" dir="2700000" algn="ctr" rotWithShape="0">
              <a:schemeClr val="tx2">
                <a:alpha val="74998"/>
              </a:schemeClr>
            </a:outerShdw>
          </a:effectLst>
        </p:spPr>
        <p:txBody>
          <a:bodyPr lIns="90488" tIns="44450" rIns="90488" bIns="44450" anchor="ctr"/>
          <a:lstStyle/>
          <a:p>
            <a:pPr algn="ctr" fontAlgn="base">
              <a:lnSpc>
                <a:spcPct val="80000"/>
              </a:lnSpc>
              <a:spcBef>
                <a:spcPct val="0"/>
              </a:spcBef>
              <a:spcAft>
                <a:spcPct val="0"/>
              </a:spcAft>
              <a:defRPr/>
            </a:pPr>
            <a:r>
              <a:rPr lang="en-US" sz="3200" b="1" kern="0" dirty="0" err="1">
                <a:solidFill>
                  <a:srgbClr val="FFFF99"/>
                </a:solidFill>
              </a:rPr>
              <a:t>Transrectal</a:t>
            </a:r>
            <a:r>
              <a:rPr lang="en-US" sz="3200" b="1" kern="0" dirty="0">
                <a:solidFill>
                  <a:srgbClr val="FFFF99"/>
                </a:solidFill>
              </a:rPr>
              <a:t> Ultrasound Guided Biopsy</a:t>
            </a:r>
          </a:p>
        </p:txBody>
      </p:sp>
      <p:cxnSp>
        <p:nvCxnSpPr>
          <p:cNvPr id="7" name="Straight Connector 6"/>
          <p:cNvCxnSpPr/>
          <p:nvPr/>
        </p:nvCxnSpPr>
        <p:spPr bwMode="auto">
          <a:xfrm>
            <a:off x="0" y="828675"/>
            <a:ext cx="9144000" cy="7938"/>
          </a:xfrm>
          <a:prstGeom prst="line">
            <a:avLst/>
          </a:prstGeom>
          <a:ln w="47625">
            <a:solidFill>
              <a:schemeClr val="accent1"/>
            </a:solidFill>
            <a:headEnd type="none" w="med" len="med"/>
            <a:tailEnd type="none"/>
          </a:ln>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a:off x="0" y="1000125"/>
            <a:ext cx="9144000" cy="460375"/>
          </a:xfrm>
          <a:prstGeom prst="rect">
            <a:avLst/>
          </a:prstGeom>
          <a:noFill/>
        </p:spPr>
        <p:txBody>
          <a:bodyPr>
            <a:spAutoFit/>
          </a:bodyPr>
          <a:lstStyle/>
          <a:p>
            <a:pPr algn="ctr" fontAlgn="base">
              <a:spcBef>
                <a:spcPct val="0"/>
              </a:spcBef>
              <a:spcAft>
                <a:spcPct val="0"/>
              </a:spcAft>
              <a:defRPr/>
            </a:pPr>
            <a:r>
              <a:rPr lang="en-US" dirty="0">
                <a:solidFill>
                  <a:srgbClr val="003399">
                    <a:lumMod val="90000"/>
                    <a:lumOff val="10000"/>
                  </a:srgbClr>
                </a:solidFill>
              </a:rPr>
              <a:t>Proper positioning and set-up for prostate biopsy</a:t>
            </a:r>
          </a:p>
        </p:txBody>
      </p:sp>
      <p:pic>
        <p:nvPicPr>
          <p:cNvPr id="19462" name="Picture 1" descr="http://www.riversideonline.com/source/images/image_popup/hdg7_prostatebiops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1658938"/>
            <a:ext cx="5362575"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081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76200"/>
            <a:ext cx="9144000" cy="811213"/>
          </a:xfrm>
        </p:spPr>
        <p:txBody>
          <a:bodyPr/>
          <a:lstStyle/>
          <a:p>
            <a:pPr>
              <a:defRPr/>
            </a:pPr>
            <a:r>
              <a:rPr lang="en-US" sz="3200" dirty="0"/>
              <a:t>Gleason Scoring Dictates Prognosis</a:t>
            </a:r>
          </a:p>
        </p:txBody>
      </p:sp>
      <p:sp>
        <p:nvSpPr>
          <p:cNvPr id="35843" name="Content Placeholder 2"/>
          <p:cNvSpPr>
            <a:spLocks noGrp="1"/>
          </p:cNvSpPr>
          <p:nvPr>
            <p:ph idx="1"/>
          </p:nvPr>
        </p:nvSpPr>
        <p:spPr>
          <a:xfrm>
            <a:off x="585788" y="1216025"/>
            <a:ext cx="8058150" cy="2760663"/>
          </a:xfrm>
        </p:spPr>
        <p:txBody>
          <a:bodyPr/>
          <a:lstStyle/>
          <a:p>
            <a:pPr>
              <a:defRPr/>
            </a:pPr>
            <a:r>
              <a:rPr lang="en-US" sz="2400" dirty="0"/>
              <a:t>The pathologist looks at the biopsies under the microscope</a:t>
            </a:r>
          </a:p>
          <a:p>
            <a:pPr>
              <a:defRPr/>
            </a:pPr>
            <a:r>
              <a:rPr lang="en-US" sz="2400" dirty="0">
                <a:solidFill>
                  <a:srgbClr val="FFFF00"/>
                </a:solidFill>
              </a:rPr>
              <a:t>Dr. Gleason determined 5 different appearances scored 1-5, least to most aggressive</a:t>
            </a:r>
          </a:p>
          <a:p>
            <a:pPr lvl="1">
              <a:defRPr/>
            </a:pPr>
            <a:r>
              <a:rPr lang="en-US" sz="1800" dirty="0"/>
              <a:t>Types 1 and 2 are now considered benign (not cancer)</a:t>
            </a:r>
            <a:endParaRPr lang="en-US" sz="1800" dirty="0">
              <a:solidFill>
                <a:schemeClr val="bg1"/>
              </a:solidFill>
            </a:endParaRPr>
          </a:p>
          <a:p>
            <a:pPr>
              <a:defRPr/>
            </a:pPr>
            <a:r>
              <a:rPr lang="en-US" sz="2400" dirty="0"/>
              <a:t>We pick the two most common types within the biopsy and add the scores together</a:t>
            </a:r>
          </a:p>
          <a:p>
            <a:pPr>
              <a:defRPr/>
            </a:pPr>
            <a:endParaRPr lang="en-US" sz="2400" dirty="0"/>
          </a:p>
          <a:p>
            <a:pPr>
              <a:defRPr/>
            </a:pPr>
            <a:endParaRPr lang="en-US" sz="800" dirty="0"/>
          </a:p>
          <a:p>
            <a:pPr>
              <a:defRPr/>
            </a:pPr>
            <a:r>
              <a:rPr lang="en-US" sz="2400" dirty="0"/>
              <a:t>The most common type is listed first so…..</a:t>
            </a:r>
          </a:p>
          <a:p>
            <a:pPr>
              <a:defRPr/>
            </a:pPr>
            <a:endParaRPr lang="en-US" sz="2400" dirty="0"/>
          </a:p>
          <a:p>
            <a:pPr>
              <a:buFont typeface="Wingdings" pitchFamily="2" charset="2"/>
              <a:buNone/>
              <a:defRPr/>
            </a:pPr>
            <a:r>
              <a:rPr lang="en-US" sz="2400" dirty="0"/>
              <a:t>	because 4+3 indicates more type 4 cancer</a:t>
            </a:r>
          </a:p>
          <a:p>
            <a:pPr>
              <a:defRPr/>
            </a:pPr>
            <a:endParaRPr lang="en-US" sz="2400" dirty="0">
              <a:solidFill>
                <a:schemeClr val="bg1"/>
              </a:solidFill>
            </a:endParaRPr>
          </a:p>
        </p:txBody>
      </p:sp>
      <p:sp>
        <p:nvSpPr>
          <p:cNvPr id="4" name="TextBox 3"/>
          <p:cNvSpPr txBox="1"/>
          <p:nvPr/>
        </p:nvSpPr>
        <p:spPr>
          <a:xfrm>
            <a:off x="819150" y="3732213"/>
            <a:ext cx="7251700" cy="584200"/>
          </a:xfrm>
          <a:prstGeom prst="rect">
            <a:avLst/>
          </a:prstGeom>
          <a:noFill/>
        </p:spPr>
        <p:txBody>
          <a:bodyPr>
            <a:spAutoFit/>
          </a:bodyPr>
          <a:lstStyle/>
          <a:p>
            <a:pPr algn="ctr">
              <a:defRPr/>
            </a:pPr>
            <a:r>
              <a:rPr lang="en-US" sz="3200" b="1" dirty="0">
                <a:solidFill>
                  <a:srgbClr val="FFFF00"/>
                </a:solidFill>
                <a:latin typeface="+mj-lt"/>
                <a:cs typeface="Arial" charset="0"/>
              </a:rPr>
              <a:t>3+3=6  </a:t>
            </a:r>
            <a:r>
              <a:rPr lang="en-US" sz="3200" b="1" dirty="0">
                <a:solidFill>
                  <a:srgbClr val="FFFF00"/>
                </a:solidFill>
                <a:latin typeface="+mj-lt"/>
                <a:cs typeface="Arial" charset="0"/>
                <a:sym typeface="Wingdings" pitchFamily="2" charset="2"/>
              </a:rPr>
              <a:t>  5+5=10</a:t>
            </a:r>
            <a:endParaRPr lang="en-US" sz="3200" b="1" dirty="0">
              <a:solidFill>
                <a:srgbClr val="FFFF00"/>
              </a:solidFill>
              <a:latin typeface="+mj-lt"/>
              <a:cs typeface="Arial" charset="0"/>
            </a:endParaRPr>
          </a:p>
        </p:txBody>
      </p:sp>
      <p:sp>
        <p:nvSpPr>
          <p:cNvPr id="5" name="TextBox 4"/>
          <p:cNvSpPr txBox="1"/>
          <p:nvPr/>
        </p:nvSpPr>
        <p:spPr>
          <a:xfrm>
            <a:off x="1704975" y="4606925"/>
            <a:ext cx="7251700" cy="585788"/>
          </a:xfrm>
          <a:prstGeom prst="rect">
            <a:avLst/>
          </a:prstGeom>
          <a:noFill/>
        </p:spPr>
        <p:txBody>
          <a:bodyPr>
            <a:spAutoFit/>
          </a:bodyPr>
          <a:lstStyle/>
          <a:p>
            <a:pPr>
              <a:defRPr/>
            </a:pPr>
            <a:r>
              <a:rPr lang="en-US" sz="3200" b="1" dirty="0">
                <a:solidFill>
                  <a:srgbClr val="FFFF00"/>
                </a:solidFill>
                <a:latin typeface="+mj-lt"/>
                <a:cs typeface="Arial" charset="0"/>
              </a:rPr>
              <a:t>4+3=7  </a:t>
            </a:r>
            <a:r>
              <a:rPr lang="en-US" sz="3200" b="1" dirty="0">
                <a:solidFill>
                  <a:srgbClr val="FFFF00"/>
                </a:solidFill>
                <a:latin typeface="+mj-lt"/>
                <a:cs typeface="Arial" charset="0"/>
                <a:sym typeface="Wingdings" pitchFamily="2" charset="2"/>
              </a:rPr>
              <a:t>is worse than  3+4=7</a:t>
            </a:r>
            <a:endParaRPr lang="en-US" sz="3200" b="1" dirty="0">
              <a:solidFill>
                <a:srgbClr val="FFFF00"/>
              </a:solidFill>
              <a:latin typeface="+mj-lt"/>
              <a:cs typeface="Arial" charset="0"/>
            </a:endParaRPr>
          </a:p>
        </p:txBody>
      </p:sp>
    </p:spTree>
    <p:extLst>
      <p:ext uri="{BB962C8B-B14F-4D97-AF65-F5344CB8AC3E}">
        <p14:creationId xmlns:p14="http://schemas.microsoft.com/office/powerpoint/2010/main" val="15765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t>
            </a:r>
          </a:p>
        </p:txBody>
      </p:sp>
      <p:sp>
        <p:nvSpPr>
          <p:cNvPr id="3" name="Content Placeholder 2"/>
          <p:cNvSpPr>
            <a:spLocks noGrp="1"/>
          </p:cNvSpPr>
          <p:nvPr>
            <p:ph idx="1"/>
          </p:nvPr>
        </p:nvSpPr>
        <p:spPr/>
        <p:txBody>
          <a:bodyPr/>
          <a:lstStyle/>
          <a:p>
            <a:r>
              <a:rPr lang="en-US" dirty="0"/>
              <a:t>A new Thought—Not every patient needs treatment</a:t>
            </a:r>
          </a:p>
        </p:txBody>
      </p:sp>
    </p:spTree>
    <p:extLst>
      <p:ext uri="{BB962C8B-B14F-4D97-AF65-F5344CB8AC3E}">
        <p14:creationId xmlns:p14="http://schemas.microsoft.com/office/powerpoint/2010/main" val="13071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Early Prostate Cancer-Types of Treatment</a:t>
            </a:r>
          </a:p>
        </p:txBody>
      </p:sp>
      <p:sp>
        <p:nvSpPr>
          <p:cNvPr id="3" name="Content Placeholder 2"/>
          <p:cNvSpPr>
            <a:spLocks noGrp="1"/>
          </p:cNvSpPr>
          <p:nvPr>
            <p:ph idx="1"/>
          </p:nvPr>
        </p:nvSpPr>
        <p:spPr/>
        <p:txBody>
          <a:bodyPr>
            <a:normAutofit fontScale="92500" lnSpcReduction="10000"/>
          </a:bodyPr>
          <a:lstStyle/>
          <a:p>
            <a:r>
              <a:rPr lang="en-US" dirty="0"/>
              <a:t>Surgery (prostatectomy)</a:t>
            </a:r>
          </a:p>
          <a:p>
            <a:endParaRPr lang="en-US" dirty="0"/>
          </a:p>
          <a:p>
            <a:r>
              <a:rPr lang="en-US" dirty="0"/>
              <a:t>Radiation Therapy</a:t>
            </a:r>
          </a:p>
          <a:p>
            <a:pPr lvl="1"/>
            <a:r>
              <a:rPr lang="en-US" dirty="0"/>
              <a:t> External beam</a:t>
            </a:r>
          </a:p>
          <a:p>
            <a:pPr lvl="1"/>
            <a:r>
              <a:rPr lang="en-US" dirty="0"/>
              <a:t> Brachytherapy (seeds)</a:t>
            </a:r>
          </a:p>
          <a:p>
            <a:endParaRPr lang="en-US" dirty="0"/>
          </a:p>
          <a:p>
            <a:r>
              <a:rPr lang="en-US" dirty="0"/>
              <a:t>Radiation Therapy + Hormone therapy</a:t>
            </a:r>
          </a:p>
          <a:p>
            <a:endParaRPr lang="en-US" dirty="0"/>
          </a:p>
          <a:p>
            <a:r>
              <a:rPr lang="en-US" dirty="0"/>
              <a:t>Surveillance </a:t>
            </a:r>
          </a:p>
        </p:txBody>
      </p:sp>
    </p:spTree>
    <p:extLst>
      <p:ext uri="{BB962C8B-B14F-4D97-AF65-F5344CB8AC3E}">
        <p14:creationId xmlns:p14="http://schemas.microsoft.com/office/powerpoint/2010/main" val="421042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solidFill>
                  <a:srgbClr val="FFC000"/>
                </a:solidFill>
              </a:rPr>
              <a:t>Side Effects of Androgen Deprivation Therapy</a:t>
            </a:r>
          </a:p>
        </p:txBody>
      </p:sp>
      <p:sp>
        <p:nvSpPr>
          <p:cNvPr id="3" name="Content Placeholder 2"/>
          <p:cNvSpPr>
            <a:spLocks noGrp="1"/>
          </p:cNvSpPr>
          <p:nvPr>
            <p:ph idx="1"/>
          </p:nvPr>
        </p:nvSpPr>
        <p:spPr>
          <a:xfrm>
            <a:off x="457200" y="1600200"/>
            <a:ext cx="8305800" cy="4800600"/>
          </a:xfrm>
        </p:spPr>
        <p:txBody>
          <a:bodyPr/>
          <a:lstStyle/>
          <a:p>
            <a:pPr eaLnBrk="1" hangingPunct="1">
              <a:defRPr/>
            </a:pPr>
            <a:r>
              <a:rPr lang="en-US" dirty="0"/>
              <a:t>Sexual dysfunction-ED; loss of libido</a:t>
            </a:r>
          </a:p>
          <a:p>
            <a:pPr eaLnBrk="1" hangingPunct="1">
              <a:defRPr/>
            </a:pPr>
            <a:r>
              <a:rPr lang="en-US" dirty="0"/>
              <a:t>Loss of muscle mass and strength (</a:t>
            </a:r>
            <a:r>
              <a:rPr lang="en-US" dirty="0" err="1"/>
              <a:t>sarcopenia</a:t>
            </a:r>
            <a:r>
              <a:rPr lang="en-US" dirty="0"/>
              <a:t>)</a:t>
            </a:r>
          </a:p>
          <a:p>
            <a:pPr eaLnBrk="1" hangingPunct="1">
              <a:defRPr/>
            </a:pPr>
            <a:r>
              <a:rPr lang="en-US" dirty="0"/>
              <a:t>Bone loss-osteopenia/osteoporosis</a:t>
            </a:r>
          </a:p>
          <a:p>
            <a:pPr eaLnBrk="1" hangingPunct="1">
              <a:defRPr/>
            </a:pPr>
            <a:r>
              <a:rPr lang="en-US" dirty="0" err="1"/>
              <a:t>Gynecomastia</a:t>
            </a:r>
            <a:r>
              <a:rPr lang="en-US" dirty="0"/>
              <a:t> (breast swelling and pain)</a:t>
            </a:r>
          </a:p>
          <a:p>
            <a:pPr eaLnBrk="1" hangingPunct="1">
              <a:defRPr/>
            </a:pPr>
            <a:r>
              <a:rPr lang="en-US" dirty="0"/>
              <a:t>Hot flashes</a:t>
            </a:r>
          </a:p>
          <a:p>
            <a:pPr eaLnBrk="1" hangingPunct="1">
              <a:defRPr/>
            </a:pPr>
            <a:r>
              <a:rPr lang="en-US" dirty="0"/>
              <a:t>Fatigue syndromes</a:t>
            </a:r>
          </a:p>
          <a:p>
            <a:pPr eaLnBrk="1" hangingPunct="1">
              <a:defRPr/>
            </a:pPr>
            <a:r>
              <a:rPr lang="en-US" dirty="0"/>
              <a:t>Neurologic and cognitive changes</a:t>
            </a:r>
          </a:p>
          <a:p>
            <a:pPr eaLnBrk="1" hangingPunct="1">
              <a:defRPr/>
            </a:pPr>
            <a:r>
              <a:rPr lang="en-US" dirty="0"/>
              <a:t>Cardiovascular and metabolic effects</a:t>
            </a:r>
          </a:p>
        </p:txBody>
      </p:sp>
    </p:spTree>
    <p:extLst>
      <p:ext uri="{BB962C8B-B14F-4D97-AF65-F5344CB8AC3E}">
        <p14:creationId xmlns:p14="http://schemas.microsoft.com/office/powerpoint/2010/main" val="292802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endParaRPr lang="en-US" altLang="en-US"/>
          </a:p>
        </p:txBody>
      </p:sp>
      <p:sp>
        <p:nvSpPr>
          <p:cNvPr id="4099" name="Rectangle 3"/>
          <p:cNvSpPr>
            <a:spLocks noGrp="1" noChangeArrowheads="1"/>
          </p:cNvSpPr>
          <p:nvPr>
            <p:ph idx="1"/>
          </p:nvPr>
        </p:nvSpPr>
        <p:spPr/>
        <p:txBody>
          <a:bodyPr/>
          <a:lstStyle/>
          <a:p>
            <a:pPr eaLnBrk="1" hangingPunct="1">
              <a:defRPr/>
            </a:pPr>
            <a:endParaRPr lang="en-US" altLang="en-US"/>
          </a:p>
        </p:txBody>
      </p:sp>
      <p:pic>
        <p:nvPicPr>
          <p:cNvPr id="28676" name="Picture 5"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0221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Advanced Prostate Cancer-Types of Treatment</a:t>
            </a:r>
          </a:p>
        </p:txBody>
      </p:sp>
      <p:sp>
        <p:nvSpPr>
          <p:cNvPr id="3" name="Content Placeholder 2"/>
          <p:cNvSpPr>
            <a:spLocks noGrp="1"/>
          </p:cNvSpPr>
          <p:nvPr>
            <p:ph idx="1"/>
          </p:nvPr>
        </p:nvSpPr>
        <p:spPr/>
        <p:txBody>
          <a:bodyPr/>
          <a:lstStyle/>
          <a:p>
            <a:r>
              <a:rPr lang="en-US" dirty="0"/>
              <a:t>Hormonal therapy</a:t>
            </a:r>
          </a:p>
          <a:p>
            <a:pPr lvl="1"/>
            <a:r>
              <a:rPr lang="en-US" dirty="0"/>
              <a:t>  Androgen Deprivation therapies </a:t>
            </a:r>
          </a:p>
          <a:p>
            <a:r>
              <a:rPr lang="en-US" dirty="0"/>
              <a:t>Chemotherapy</a:t>
            </a:r>
          </a:p>
          <a:p>
            <a:r>
              <a:rPr lang="en-US" dirty="0"/>
              <a:t>Vaccine therapy</a:t>
            </a:r>
          </a:p>
          <a:p>
            <a:r>
              <a:rPr lang="en-US" dirty="0"/>
              <a:t> Bone directed  therapies </a:t>
            </a:r>
          </a:p>
          <a:p>
            <a:r>
              <a:rPr lang="en-US" dirty="0"/>
              <a:t>Experimental targeted therapies</a:t>
            </a:r>
          </a:p>
        </p:txBody>
      </p:sp>
    </p:spTree>
    <p:extLst>
      <p:ext uri="{BB962C8B-B14F-4D97-AF65-F5344CB8AC3E}">
        <p14:creationId xmlns:p14="http://schemas.microsoft.com/office/powerpoint/2010/main" val="877282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Managing side Effects</a:t>
            </a:r>
          </a:p>
        </p:txBody>
      </p:sp>
      <p:sp>
        <p:nvSpPr>
          <p:cNvPr id="3" name="Content Placeholder 2"/>
          <p:cNvSpPr>
            <a:spLocks noGrp="1"/>
          </p:cNvSpPr>
          <p:nvPr>
            <p:ph idx="1"/>
          </p:nvPr>
        </p:nvSpPr>
        <p:spPr/>
        <p:txBody>
          <a:bodyPr/>
          <a:lstStyle/>
          <a:p>
            <a:r>
              <a:rPr lang="en-US" dirty="0"/>
              <a:t>Incontinence</a:t>
            </a:r>
          </a:p>
          <a:p>
            <a:endParaRPr lang="en-US" dirty="0"/>
          </a:p>
          <a:p>
            <a:r>
              <a:rPr lang="en-US" dirty="0"/>
              <a:t>Sexual Dysfunction</a:t>
            </a:r>
          </a:p>
          <a:p>
            <a:endParaRPr lang="en-US" dirty="0"/>
          </a:p>
          <a:p>
            <a:r>
              <a:rPr lang="en-US" dirty="0"/>
              <a:t>Bone health</a:t>
            </a:r>
          </a:p>
          <a:p>
            <a:endParaRPr lang="en-US" dirty="0"/>
          </a:p>
          <a:p>
            <a:r>
              <a:rPr lang="en-US" dirty="0"/>
              <a:t>Role of Exercise</a:t>
            </a:r>
          </a:p>
        </p:txBody>
      </p:sp>
    </p:spTree>
    <p:extLst>
      <p:ext uri="{BB962C8B-B14F-4D97-AF65-F5344CB8AC3E}">
        <p14:creationId xmlns:p14="http://schemas.microsoft.com/office/powerpoint/2010/main" val="671458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lstStyle/>
          <a:p>
            <a:r>
              <a:rPr lang="en-US" b="1" dirty="0"/>
              <a:t>QUESTIONS &amp; COMMENTS</a:t>
            </a:r>
          </a:p>
        </p:txBody>
      </p:sp>
      <p:sp>
        <p:nvSpPr>
          <p:cNvPr id="3" name="Content Placeholder 2"/>
          <p:cNvSpPr>
            <a:spLocks noGrp="1"/>
          </p:cNvSpPr>
          <p:nvPr>
            <p:ph idx="1"/>
          </p:nvPr>
        </p:nvSpPr>
        <p:spPr>
          <a:xfrm>
            <a:off x="457200" y="2743200"/>
            <a:ext cx="8229600" cy="3382963"/>
          </a:xfrm>
        </p:spPr>
        <p:txBody>
          <a:bodyPr/>
          <a:lstStyle/>
          <a:p>
            <a:pPr marL="0" indent="0">
              <a:buNone/>
            </a:pPr>
            <a:r>
              <a:rPr lang="en-US" dirty="0"/>
              <a:t>			</a:t>
            </a:r>
            <a:r>
              <a:rPr lang="en-US" b="1" dirty="0"/>
              <a:t>THANK YOU!</a:t>
            </a:r>
          </a:p>
        </p:txBody>
      </p:sp>
    </p:spTree>
    <p:extLst>
      <p:ext uri="{BB962C8B-B14F-4D97-AF65-F5344CB8AC3E}">
        <p14:creationId xmlns:p14="http://schemas.microsoft.com/office/powerpoint/2010/main" val="422617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PROSTATE CANCER</a:t>
            </a:r>
          </a:p>
        </p:txBody>
      </p:sp>
      <p:sp>
        <p:nvSpPr>
          <p:cNvPr id="3" name="Content Placeholder 2"/>
          <p:cNvSpPr>
            <a:spLocks noGrp="1"/>
          </p:cNvSpPr>
          <p:nvPr>
            <p:ph idx="1"/>
          </p:nvPr>
        </p:nvSpPr>
        <p:spPr/>
        <p:txBody>
          <a:bodyPr/>
          <a:lstStyle/>
          <a:p>
            <a:r>
              <a:rPr lang="en-US" dirty="0"/>
              <a:t>How Common is the Disease ?</a:t>
            </a:r>
          </a:p>
          <a:p>
            <a:pPr lvl="1"/>
            <a:r>
              <a:rPr lang="en-US" dirty="0"/>
              <a:t> An unequal burden in African-Americans</a:t>
            </a:r>
          </a:p>
        </p:txBody>
      </p:sp>
    </p:spTree>
    <p:extLst>
      <p:ext uri="{BB962C8B-B14F-4D97-AF65-F5344CB8AC3E}">
        <p14:creationId xmlns:p14="http://schemas.microsoft.com/office/powerpoint/2010/main" val="51920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
            <a:ext cx="9144000" cy="811213"/>
          </a:xfrm>
        </p:spPr>
        <p:txBody>
          <a:bodyPr/>
          <a:lstStyle/>
          <a:p>
            <a:pPr>
              <a:defRPr/>
            </a:pPr>
            <a:r>
              <a:rPr lang="en-US" sz="3000" b="0" dirty="0"/>
              <a:t>Prostate Cancer Incidence and Mortality Post-PSA</a:t>
            </a:r>
          </a:p>
        </p:txBody>
      </p:sp>
      <p:sp>
        <p:nvSpPr>
          <p:cNvPr id="5123" name="TextBox 11"/>
          <p:cNvSpPr txBox="1">
            <a:spLocks noChangeArrowheads="1"/>
          </p:cNvSpPr>
          <p:nvPr/>
        </p:nvSpPr>
        <p:spPr bwMode="auto">
          <a:xfrm>
            <a:off x="469900" y="5259388"/>
            <a:ext cx="3429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fontAlgn="base" hangingPunct="1">
              <a:spcBef>
                <a:spcPct val="0"/>
              </a:spcBef>
              <a:spcAft>
                <a:spcPct val="0"/>
              </a:spcAft>
            </a:pPr>
            <a:r>
              <a:rPr lang="en-US" altLang="en-US" sz="1600">
                <a:solidFill>
                  <a:srgbClr val="003399"/>
                </a:solidFill>
                <a:latin typeface="Arial" pitchFamily="34" charset="0"/>
              </a:rPr>
              <a:t>Cancer incidence, 1975-2005</a:t>
            </a:r>
          </a:p>
        </p:txBody>
      </p:sp>
      <p:sp>
        <p:nvSpPr>
          <p:cNvPr id="5124" name="TextBox 12"/>
          <p:cNvSpPr txBox="1">
            <a:spLocks noChangeArrowheads="1"/>
          </p:cNvSpPr>
          <p:nvPr/>
        </p:nvSpPr>
        <p:spPr bwMode="auto">
          <a:xfrm>
            <a:off x="3721100" y="5170488"/>
            <a:ext cx="53213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fontAlgn="base" hangingPunct="1">
              <a:spcBef>
                <a:spcPct val="0"/>
              </a:spcBef>
              <a:spcAft>
                <a:spcPct val="0"/>
              </a:spcAft>
            </a:pPr>
            <a:r>
              <a:rPr lang="en-US" altLang="en-US" sz="1600">
                <a:solidFill>
                  <a:srgbClr val="003399"/>
                </a:solidFill>
                <a:latin typeface="Arial" pitchFamily="34" charset="0"/>
              </a:rPr>
              <a:t>Disease-specific cancer death rate in males, 1930-2005</a:t>
            </a:r>
          </a:p>
        </p:txBody>
      </p:sp>
      <p:sp>
        <p:nvSpPr>
          <p:cNvPr id="5125" name="TextBox 13"/>
          <p:cNvSpPr txBox="1">
            <a:spLocks noChangeArrowheads="1"/>
          </p:cNvSpPr>
          <p:nvPr/>
        </p:nvSpPr>
        <p:spPr bwMode="auto">
          <a:xfrm>
            <a:off x="5168900" y="5724525"/>
            <a:ext cx="518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fontAlgn="base" hangingPunct="1">
              <a:spcBef>
                <a:spcPct val="0"/>
              </a:spcBef>
              <a:spcAft>
                <a:spcPct val="0"/>
              </a:spcAft>
            </a:pPr>
            <a:r>
              <a:rPr lang="en-US" altLang="en-US" sz="1200">
                <a:solidFill>
                  <a:srgbClr val="0B0065"/>
                </a:solidFill>
                <a:latin typeface="Arial" pitchFamily="34" charset="0"/>
              </a:rPr>
              <a:t>Jemal, et al.  </a:t>
            </a:r>
            <a:r>
              <a:rPr lang="en-US" altLang="en-US" sz="1200" i="1">
                <a:solidFill>
                  <a:srgbClr val="0B0065"/>
                </a:solidFill>
                <a:latin typeface="Arial" pitchFamily="34" charset="0"/>
              </a:rPr>
              <a:t>CA Cancer Journal for Clinicians</a:t>
            </a:r>
            <a:r>
              <a:rPr lang="en-US" altLang="en-US" sz="1200">
                <a:solidFill>
                  <a:srgbClr val="0B0065"/>
                </a:solidFill>
                <a:latin typeface="Arial" pitchFamily="34" charset="0"/>
              </a:rPr>
              <a:t>, 2009 </a:t>
            </a:r>
          </a:p>
        </p:txBody>
      </p:sp>
      <p:pic>
        <p:nvPicPr>
          <p:cNvPr id="512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538" y="927100"/>
            <a:ext cx="30543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84600" y="1131888"/>
            <a:ext cx="5035550" cy="397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42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Prostate cancer: Screening</a:t>
            </a:r>
          </a:p>
        </p:txBody>
      </p:sp>
      <p:sp>
        <p:nvSpPr>
          <p:cNvPr id="3" name="Content Placeholder 2"/>
          <p:cNvSpPr>
            <a:spLocks noGrp="1"/>
          </p:cNvSpPr>
          <p:nvPr>
            <p:ph idx="1"/>
          </p:nvPr>
        </p:nvSpPr>
        <p:spPr/>
        <p:txBody>
          <a:bodyPr/>
          <a:lstStyle/>
          <a:p>
            <a:r>
              <a:rPr lang="en-US" dirty="0"/>
              <a:t>The methods of screening</a:t>
            </a:r>
          </a:p>
          <a:p>
            <a:endParaRPr lang="en-US" dirty="0"/>
          </a:p>
          <a:p>
            <a:r>
              <a:rPr lang="en-US" dirty="0"/>
              <a:t>Who should get screening</a:t>
            </a:r>
          </a:p>
          <a:p>
            <a:endParaRPr lang="en-US" dirty="0"/>
          </a:p>
          <a:p>
            <a:r>
              <a:rPr lang="en-US" dirty="0"/>
              <a:t>Why is there now a CONTROVERSY about screening for prostate Ca)</a:t>
            </a:r>
          </a:p>
        </p:txBody>
      </p:sp>
    </p:spTree>
    <p:extLst>
      <p:ext uri="{BB962C8B-B14F-4D97-AF65-F5344CB8AC3E}">
        <p14:creationId xmlns:p14="http://schemas.microsoft.com/office/powerpoint/2010/main" val="58234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14300"/>
            <a:ext cx="8229600" cy="1143000"/>
          </a:xfrm>
        </p:spPr>
        <p:txBody>
          <a:bodyPr/>
          <a:lstStyle/>
          <a:p>
            <a:pPr eaLnBrk="1" hangingPunct="1">
              <a:defRPr/>
            </a:pPr>
            <a:r>
              <a:rPr lang="en-US" dirty="0"/>
              <a:t>Defining Prostate Cancer Screening</a:t>
            </a:r>
          </a:p>
        </p:txBody>
      </p:sp>
      <p:sp>
        <p:nvSpPr>
          <p:cNvPr id="15363" name="Content Placeholder 2"/>
          <p:cNvSpPr>
            <a:spLocks noGrp="1"/>
          </p:cNvSpPr>
          <p:nvPr>
            <p:ph idx="1"/>
          </p:nvPr>
        </p:nvSpPr>
        <p:spPr>
          <a:xfrm>
            <a:off x="1022350" y="1103313"/>
            <a:ext cx="8229600" cy="1874837"/>
          </a:xfrm>
        </p:spPr>
        <p:txBody>
          <a:bodyPr/>
          <a:lstStyle/>
          <a:p>
            <a:pPr marL="404813" indent="-404813">
              <a:defRPr/>
            </a:pPr>
            <a:r>
              <a:rPr lang="en-US" sz="2800" dirty="0">
                <a:solidFill>
                  <a:schemeClr val="bg1"/>
                </a:solidFill>
              </a:rPr>
              <a:t>Digital rectal exam</a:t>
            </a:r>
          </a:p>
          <a:p>
            <a:pPr marL="404813" indent="-404813">
              <a:defRPr/>
            </a:pPr>
            <a:r>
              <a:rPr lang="en-US" sz="2800" dirty="0"/>
              <a:t>Prostate specific antigen (PSA) blood test</a:t>
            </a:r>
          </a:p>
          <a:p>
            <a:pPr marL="404813" indent="-404813">
              <a:defRPr/>
            </a:pPr>
            <a:r>
              <a:rPr lang="en-US" sz="2800" dirty="0">
                <a:solidFill>
                  <a:schemeClr val="bg1"/>
                </a:solidFill>
              </a:rPr>
              <a:t>Performed yearly in asymptomatic men</a:t>
            </a:r>
          </a:p>
          <a:p>
            <a:pPr marL="457200" lvl="1" indent="-228600" eaLnBrk="1" hangingPunct="1">
              <a:defRPr/>
            </a:pPr>
            <a:endParaRPr lang="en-US" dirty="0">
              <a:solidFill>
                <a:schemeClr val="bg1"/>
              </a:solidFill>
            </a:endParaRPr>
          </a:p>
        </p:txBody>
      </p:sp>
      <p:pic>
        <p:nvPicPr>
          <p:cNvPr id="717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9850" y="3082925"/>
            <a:ext cx="3911600" cy="255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921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42875"/>
            <a:ext cx="8229600" cy="1143000"/>
          </a:xfrm>
        </p:spPr>
        <p:txBody>
          <a:bodyPr/>
          <a:lstStyle/>
          <a:p>
            <a:pPr>
              <a:defRPr/>
            </a:pPr>
            <a:r>
              <a:rPr lang="en-US" dirty="0"/>
              <a:t>Prostate Specific Antigen</a:t>
            </a:r>
          </a:p>
        </p:txBody>
      </p:sp>
      <p:sp>
        <p:nvSpPr>
          <p:cNvPr id="23555" name="Content Placeholder 2"/>
          <p:cNvSpPr>
            <a:spLocks noGrp="1"/>
          </p:cNvSpPr>
          <p:nvPr>
            <p:ph idx="1"/>
          </p:nvPr>
        </p:nvSpPr>
        <p:spPr>
          <a:xfrm>
            <a:off x="581025" y="1568450"/>
            <a:ext cx="8229600" cy="5562600"/>
          </a:xfrm>
        </p:spPr>
        <p:txBody>
          <a:bodyPr/>
          <a:lstStyle/>
          <a:p>
            <a:pPr>
              <a:lnSpc>
                <a:spcPct val="90000"/>
              </a:lnSpc>
              <a:buFont typeface="Wingdings" pitchFamily="2" charset="2"/>
              <a:buNone/>
              <a:defRPr/>
            </a:pPr>
            <a:r>
              <a:rPr lang="en-US" sz="3000" dirty="0"/>
              <a:t>Protein produced by normal tissue and cancer</a:t>
            </a:r>
          </a:p>
          <a:p>
            <a:pPr lvl="1">
              <a:lnSpc>
                <a:spcPct val="90000"/>
              </a:lnSpc>
              <a:defRPr/>
            </a:pPr>
            <a:r>
              <a:rPr lang="en-US" sz="2600" dirty="0"/>
              <a:t>Marker of benign prostatic growth and cancer</a:t>
            </a:r>
          </a:p>
          <a:p>
            <a:pPr lvl="1">
              <a:lnSpc>
                <a:spcPct val="90000"/>
              </a:lnSpc>
              <a:defRPr/>
            </a:pPr>
            <a:r>
              <a:rPr lang="en-US" sz="2600" dirty="0"/>
              <a:t>Elevates with prostatic inflammation: </a:t>
            </a:r>
            <a:r>
              <a:rPr lang="en-US" sz="2600" dirty="0" err="1"/>
              <a:t>prostatitis</a:t>
            </a:r>
            <a:r>
              <a:rPr lang="en-US" sz="2600" dirty="0"/>
              <a:t>, urinary retention, recent sexual activity</a:t>
            </a:r>
          </a:p>
        </p:txBody>
      </p:sp>
    </p:spTree>
    <p:extLst>
      <p:ext uri="{BB962C8B-B14F-4D97-AF65-F5344CB8AC3E}">
        <p14:creationId xmlns:p14="http://schemas.microsoft.com/office/powerpoint/2010/main" val="170858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63"/>
            <a:ext cx="9144000" cy="1143001"/>
          </a:xfrm>
        </p:spPr>
        <p:txBody>
          <a:bodyPr/>
          <a:lstStyle/>
          <a:p>
            <a:pPr>
              <a:defRPr/>
            </a:pPr>
            <a:r>
              <a:rPr lang="en-US" sz="3500" b="0" dirty="0"/>
              <a:t>U.S. Preventative Services Task Force 2011</a:t>
            </a:r>
          </a:p>
        </p:txBody>
      </p:sp>
      <p:sp>
        <p:nvSpPr>
          <p:cNvPr id="6" name="Content Placeholder 5"/>
          <p:cNvSpPr>
            <a:spLocks noGrp="1"/>
          </p:cNvSpPr>
          <p:nvPr>
            <p:ph sz="quarter" idx="4"/>
          </p:nvPr>
        </p:nvSpPr>
        <p:spPr>
          <a:xfrm>
            <a:off x="4645025" y="1768475"/>
            <a:ext cx="4041775" cy="3951288"/>
          </a:xfrm>
        </p:spPr>
        <p:txBody>
          <a:bodyPr/>
          <a:lstStyle/>
          <a:p>
            <a:pPr>
              <a:defRPr/>
            </a:pPr>
            <a:r>
              <a:rPr lang="en-US" dirty="0"/>
              <a:t>Analyses show no difference in prostate cancer-specific or overall mortality between screened and unscreened patients</a:t>
            </a:r>
          </a:p>
          <a:p>
            <a:pPr>
              <a:defRPr/>
            </a:pPr>
            <a:r>
              <a:rPr lang="en-US" dirty="0"/>
              <a:t>US Preventative Services Task Force does not support PSA screening </a:t>
            </a:r>
          </a:p>
        </p:txBody>
      </p:sp>
      <p:pic>
        <p:nvPicPr>
          <p:cNvPr id="12292"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027113"/>
            <a:ext cx="3098800"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48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PROSTATE CANCER SCREENING</a:t>
            </a:r>
          </a:p>
        </p:txBody>
      </p:sp>
      <p:sp>
        <p:nvSpPr>
          <p:cNvPr id="3" name="Text Placeholder 2"/>
          <p:cNvSpPr>
            <a:spLocks noGrp="1"/>
          </p:cNvSpPr>
          <p:nvPr>
            <p:ph type="body" idx="1"/>
          </p:nvPr>
        </p:nvSpPr>
        <p:spPr/>
        <p:txBody>
          <a:bodyPr/>
          <a:lstStyle/>
          <a:p>
            <a:r>
              <a:rPr lang="en-US" dirty="0"/>
              <a:t>		PROS</a:t>
            </a:r>
          </a:p>
        </p:txBody>
      </p:sp>
      <p:sp>
        <p:nvSpPr>
          <p:cNvPr id="4" name="Content Placeholder 3"/>
          <p:cNvSpPr>
            <a:spLocks noGrp="1"/>
          </p:cNvSpPr>
          <p:nvPr>
            <p:ph sz="half" idx="2"/>
          </p:nvPr>
        </p:nvSpPr>
        <p:spPr/>
        <p:txBody>
          <a:bodyPr/>
          <a:lstStyle/>
          <a:p>
            <a:r>
              <a:rPr lang="en-US" dirty="0"/>
              <a:t>Earlier Diagnosis</a:t>
            </a:r>
          </a:p>
          <a:p>
            <a:r>
              <a:rPr lang="en-US" dirty="0"/>
              <a:t>May find smaller lesions that require less radical surgery </a:t>
            </a:r>
          </a:p>
          <a:p>
            <a:r>
              <a:rPr lang="en-US" dirty="0"/>
              <a:t>May lead to cure in an individual patient</a:t>
            </a:r>
          </a:p>
        </p:txBody>
      </p:sp>
      <p:sp>
        <p:nvSpPr>
          <p:cNvPr id="5" name="Text Placeholder 4"/>
          <p:cNvSpPr>
            <a:spLocks noGrp="1"/>
          </p:cNvSpPr>
          <p:nvPr>
            <p:ph type="body" sz="quarter" idx="3"/>
          </p:nvPr>
        </p:nvSpPr>
        <p:spPr/>
        <p:txBody>
          <a:bodyPr/>
          <a:lstStyle/>
          <a:p>
            <a:r>
              <a:rPr lang="en-US" dirty="0"/>
              <a:t>                 CONS</a:t>
            </a:r>
          </a:p>
        </p:txBody>
      </p:sp>
      <p:sp>
        <p:nvSpPr>
          <p:cNvPr id="6" name="Content Placeholder 5"/>
          <p:cNvSpPr>
            <a:spLocks noGrp="1"/>
          </p:cNvSpPr>
          <p:nvPr>
            <p:ph sz="quarter" idx="4"/>
          </p:nvPr>
        </p:nvSpPr>
        <p:spPr/>
        <p:txBody>
          <a:bodyPr/>
          <a:lstStyle/>
          <a:p>
            <a:r>
              <a:rPr lang="en-US" dirty="0"/>
              <a:t>For society at large screening not shown to improve cure rates.</a:t>
            </a:r>
          </a:p>
          <a:p>
            <a:r>
              <a:rPr lang="en-US" dirty="0"/>
              <a:t>May find lesions that require more testing</a:t>
            </a:r>
          </a:p>
          <a:p>
            <a:r>
              <a:rPr lang="en-US" dirty="0"/>
              <a:t>May trigger multiple biopsies over time</a:t>
            </a:r>
          </a:p>
          <a:p>
            <a:r>
              <a:rPr lang="en-US" dirty="0"/>
              <a:t>May lead to Surgery or RT in men who do not need treatment at all</a:t>
            </a:r>
          </a:p>
        </p:txBody>
      </p:sp>
    </p:spTree>
    <p:extLst>
      <p:ext uri="{BB962C8B-B14F-4D97-AF65-F5344CB8AC3E}">
        <p14:creationId xmlns:p14="http://schemas.microsoft.com/office/powerpoint/2010/main" val="77878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by Biopsy &amp; Prognosis</a:t>
            </a:r>
          </a:p>
        </p:txBody>
      </p:sp>
      <p:sp>
        <p:nvSpPr>
          <p:cNvPr id="3" name="Content Placeholder 2"/>
          <p:cNvSpPr>
            <a:spLocks noGrp="1"/>
          </p:cNvSpPr>
          <p:nvPr>
            <p:ph idx="1"/>
          </p:nvPr>
        </p:nvSpPr>
        <p:spPr/>
        <p:txBody>
          <a:bodyPr/>
          <a:lstStyle/>
          <a:p>
            <a:r>
              <a:rPr lang="en-US" dirty="0"/>
              <a:t>It’s all about the Numbers-The Gleason Score</a:t>
            </a:r>
          </a:p>
        </p:txBody>
      </p:sp>
    </p:spTree>
    <p:extLst>
      <p:ext uri="{BB962C8B-B14F-4D97-AF65-F5344CB8AC3E}">
        <p14:creationId xmlns:p14="http://schemas.microsoft.com/office/powerpoint/2010/main" val="2695497759"/>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743</Words>
  <Application>Microsoft Office PowerPoint</Application>
  <PresentationFormat>On-screen Show (4:3)</PresentationFormat>
  <Paragraphs>100</Paragraphs>
  <Slides>18</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Garamond</vt:lpstr>
      <vt:lpstr>Times New Roman</vt:lpstr>
      <vt:lpstr>Wingdings</vt:lpstr>
      <vt:lpstr>Stream</vt:lpstr>
      <vt:lpstr>1_Stream</vt:lpstr>
      <vt:lpstr>2_Stream</vt:lpstr>
      <vt:lpstr>3_Stream</vt:lpstr>
      <vt:lpstr>CONVERSATIONS ON PROSTATE CANCER</vt:lpstr>
      <vt:lpstr>PROSTATE CANCER</vt:lpstr>
      <vt:lpstr>Prostate Cancer Incidence and Mortality Post-PSA</vt:lpstr>
      <vt:lpstr>Prostate cancer: Screening</vt:lpstr>
      <vt:lpstr>Defining Prostate Cancer Screening</vt:lpstr>
      <vt:lpstr>Prostate Specific Antigen</vt:lpstr>
      <vt:lpstr>U.S. Preventative Services Task Force 2011</vt:lpstr>
      <vt:lpstr>PROSTATE CANCER SCREENING</vt:lpstr>
      <vt:lpstr>Diagnosis by Biopsy &amp; Prognosis</vt:lpstr>
      <vt:lpstr>PowerPoint Presentation</vt:lpstr>
      <vt:lpstr>Gleason Scoring Dictates Prognosis</vt:lpstr>
      <vt:lpstr>TREATMENT !</vt:lpstr>
      <vt:lpstr>Early Prostate Cancer-Types of Treatment</vt:lpstr>
      <vt:lpstr>Side Effects of Androgen Deprivation Therapy</vt:lpstr>
      <vt:lpstr>PowerPoint Presentation</vt:lpstr>
      <vt:lpstr>Advanced Prostate Cancer-Types of Treatment</vt:lpstr>
      <vt:lpstr>Managing side Effects</vt:lpstr>
      <vt:lpstr>QUESTIONS &amp; COMMENTS</vt:lpstr>
    </vt:vector>
  </TitlesOfParts>
  <Company>Penn State Hershey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CONVERASATIONS ON PROSTATE CANCER</dc:title>
  <dc:creator>hharvey</dc:creator>
  <cp:lastModifiedBy>The Whitakers</cp:lastModifiedBy>
  <cp:revision>27</cp:revision>
  <dcterms:created xsi:type="dcterms:W3CDTF">2016-09-23T19:28:09Z</dcterms:created>
  <dcterms:modified xsi:type="dcterms:W3CDTF">2018-02-25T14:39:19Z</dcterms:modified>
</cp:coreProperties>
</file>